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sldIdLst>
    <p:sldId id="257" r:id="rId2"/>
    <p:sldId id="264" r:id="rId3"/>
    <p:sldId id="256" r:id="rId4"/>
    <p:sldId id="260" r:id="rId5"/>
    <p:sldId id="258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Budget 2021-22 (Lakhs)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Quarter</a:t>
            </a:r>
          </a:p>
        </c:rich>
      </c:tx>
      <c:layout>
        <c:manualLayout>
          <c:xMode val="edge"/>
          <c:yMode val="edge"/>
          <c:x val="0.41735802046483322"/>
          <c:y val="3.50237099485261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Revenue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Apr -Jun'21</c:v>
                </c:pt>
                <c:pt idx="1">
                  <c:v>Jul- Sep’21</c:v>
                </c:pt>
                <c:pt idx="2">
                  <c:v>Oct - Dec’21</c:v>
                </c:pt>
                <c:pt idx="3">
                  <c:v>Jan-Mar’22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28.8</c:v>
                </c:pt>
                <c:pt idx="1">
                  <c:v>34.020000000000003</c:v>
                </c:pt>
                <c:pt idx="2">
                  <c:v>46.8</c:v>
                </c:pt>
                <c:pt idx="3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3D-4F4D-A799-8564F120E8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Marketing costs
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Apr -Jun'21</c:v>
                </c:pt>
                <c:pt idx="1">
                  <c:v>Jul- Sep’21</c:v>
                </c:pt>
                <c:pt idx="2">
                  <c:v>Oct - Dec’21</c:v>
                </c:pt>
                <c:pt idx="3">
                  <c:v>Jan-Mar’22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3.7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3D-4F4D-A799-8564F120E8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IT Costs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Apr -Jun'21</c:v>
                </c:pt>
                <c:pt idx="1">
                  <c:v>Jul- Sep’21</c:v>
                </c:pt>
                <c:pt idx="2">
                  <c:v>Oct - Dec’21</c:v>
                </c:pt>
                <c:pt idx="3">
                  <c:v>Jan-Mar’22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49.608499999999999</c:v>
                </c:pt>
                <c:pt idx="1">
                  <c:v>14.98875</c:v>
                </c:pt>
                <c:pt idx="2">
                  <c:v>14.98875</c:v>
                </c:pt>
                <c:pt idx="3">
                  <c:v>14.98875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3D-4F4D-A799-8564F120E82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Total  Miscellaneous Cost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Apr -Jun'21</c:v>
                </c:pt>
                <c:pt idx="1">
                  <c:v>Jul- Sep’21</c:v>
                </c:pt>
                <c:pt idx="2">
                  <c:v>Oct - Dec’21</c:v>
                </c:pt>
                <c:pt idx="3">
                  <c:v>Jan-Mar’22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8.9634999999999998</c:v>
                </c:pt>
                <c:pt idx="1">
                  <c:v>8.8859999999999992</c:v>
                </c:pt>
                <c:pt idx="2">
                  <c:v>8.8859999999999992</c:v>
                </c:pt>
                <c:pt idx="3">
                  <c:v>8.8859999999999992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3D-4F4D-A799-8564F120E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5842863"/>
        <c:axId val="65831215"/>
      </c:barChart>
      <c:catAx>
        <c:axId val="65842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31215"/>
        <c:crosses val="autoZero"/>
        <c:auto val="1"/>
        <c:lblAlgn val="ctr"/>
        <c:lblOffset val="100"/>
        <c:noMultiLvlLbl val="0"/>
      </c:catAx>
      <c:valAx>
        <c:axId val="65831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42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425035185819164"/>
          <c:y val="0.88054616763855165"/>
          <c:w val="0.7599533074670014"/>
          <c:h val="0.101941977387185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82AC66-E2A0-44DE-B99E-D277927917B9}" type="doc">
      <dgm:prSet loTypeId="urn:microsoft.com/office/officeart/2005/8/layout/cycle2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1EA6D755-9708-478D-B663-CACD0EB9CC0D}" type="pres">
      <dgm:prSet presAssocID="{FB82AC66-E2A0-44DE-B99E-D277927917B9}" presName="cycle" presStyleCnt="0">
        <dgm:presLayoutVars>
          <dgm:dir/>
          <dgm:resizeHandles val="exact"/>
        </dgm:presLayoutVars>
      </dgm:prSet>
      <dgm:spPr/>
    </dgm:pt>
  </dgm:ptLst>
  <dgm:cxnLst>
    <dgm:cxn modelId="{7DCF59BB-DA44-4BC9-BAEC-8DC8EFB6EC74}" type="presOf" srcId="{FB82AC66-E2A0-44DE-B99E-D277927917B9}" destId="{1EA6D755-9708-478D-B663-CACD0EB9CC0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E8DC-D6BF-4488-AFC8-07FB0C246C6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F6AC-9AA7-4FF5-9A86-AB453943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808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E8DC-D6BF-4488-AFC8-07FB0C246C6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F6AC-9AA7-4FF5-9A86-AB453943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9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E8DC-D6BF-4488-AFC8-07FB0C246C6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F6AC-9AA7-4FF5-9A86-AB453943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78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E8DC-D6BF-4488-AFC8-07FB0C246C6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F6AC-9AA7-4FF5-9A86-AB453943A6E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551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E8DC-D6BF-4488-AFC8-07FB0C246C6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F6AC-9AA7-4FF5-9A86-AB453943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83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E8DC-D6BF-4488-AFC8-07FB0C246C6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F6AC-9AA7-4FF5-9A86-AB453943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54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E8DC-D6BF-4488-AFC8-07FB0C246C6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F6AC-9AA7-4FF5-9A86-AB453943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3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E8DC-D6BF-4488-AFC8-07FB0C246C6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F6AC-9AA7-4FF5-9A86-AB453943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32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E8DC-D6BF-4488-AFC8-07FB0C246C6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F6AC-9AA7-4FF5-9A86-AB453943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90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E8DC-D6BF-4488-AFC8-07FB0C246C6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F6AC-9AA7-4FF5-9A86-AB453943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83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E8DC-D6BF-4488-AFC8-07FB0C246C6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F6AC-9AA7-4FF5-9A86-AB453943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53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E8DC-D6BF-4488-AFC8-07FB0C246C6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F6AC-9AA7-4FF5-9A86-AB453943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5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E8DC-D6BF-4488-AFC8-07FB0C246C6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F6AC-9AA7-4FF5-9A86-AB453943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4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E8DC-D6BF-4488-AFC8-07FB0C246C6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F6AC-9AA7-4FF5-9A86-AB453943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5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E8DC-D6BF-4488-AFC8-07FB0C246C6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F6AC-9AA7-4FF5-9A86-AB453943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8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E8DC-D6BF-4488-AFC8-07FB0C246C6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F6AC-9AA7-4FF5-9A86-AB453943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683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E8DC-D6BF-4488-AFC8-07FB0C246C6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F6AC-9AA7-4FF5-9A86-AB453943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3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E8DC-D6BF-4488-AFC8-07FB0C246C6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F6AC-9AA7-4FF5-9A86-AB453943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3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DF8E8DC-D6BF-4488-AFC8-07FB0C246C6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A4CF6AC-9AA7-4FF5-9A86-AB453943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0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  <p:sldLayoutId id="2147483874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1E39C-F1D3-427E-8600-CC2E85F56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284" y="123803"/>
            <a:ext cx="5930909" cy="7664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FINANCE DEPARTMENT </a:t>
            </a:r>
            <a:r>
              <a:rPr lang="en-US" sz="24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FD2C0A-B6D4-4629-9CBE-738CE66D06B3}"/>
              </a:ext>
            </a:extLst>
          </p:cNvPr>
          <p:cNvSpPr txBox="1"/>
          <p:nvPr/>
        </p:nvSpPr>
        <p:spPr>
          <a:xfrm>
            <a:off x="5603853" y="2512548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prstDash val="solid"/>
                </a:ln>
                <a:solidFill>
                  <a:prstClr val="black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AIRWAYS </a:t>
            </a:r>
            <a:endParaRPr kumimoji="0" lang="en-US" sz="2400" b="1" i="0" u="none" strike="noStrike" kern="1200" cap="none" spc="0" normalizeH="0" baseline="0" noProof="0" dirty="0">
              <a:ln>
                <a:prstDash val="solid"/>
              </a:ln>
              <a:solidFill>
                <a:prstClr val="black"/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prstDash val="solid"/>
                </a:ln>
                <a:solidFill>
                  <a:prstClr val="black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“We Give You Wings to Your Package”</a:t>
            </a:r>
            <a:endParaRPr kumimoji="0" lang="en-IN" sz="1600" b="1" i="1" u="none" strike="noStrike" kern="1200" cap="none" spc="0" normalizeH="0" baseline="0" noProof="0" dirty="0">
              <a:ln>
                <a:prstDash val="solid"/>
              </a:ln>
              <a:solidFill>
                <a:prstClr val="black"/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1D7A6891-5C00-41EF-8E78-CDF2D4F4079F}"/>
              </a:ext>
            </a:extLst>
          </p:cNvPr>
          <p:cNvSpPr/>
          <p:nvPr/>
        </p:nvSpPr>
        <p:spPr>
          <a:xfrm>
            <a:off x="7048869" y="3514455"/>
            <a:ext cx="4833191" cy="321471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C1A05A-5A95-4CE8-AD15-FADA69D29490}"/>
              </a:ext>
            </a:extLst>
          </p:cNvPr>
          <p:cNvSpPr txBox="1"/>
          <p:nvPr/>
        </p:nvSpPr>
        <p:spPr>
          <a:xfrm>
            <a:off x="7163928" y="4472804"/>
            <a:ext cx="25304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prstDash val="solid"/>
                </a:ln>
                <a:solidFill>
                  <a:prstClr val="black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Hyper Local Delivery Space Through Drones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7CB909-73FA-4F37-A721-0EC4A513DEEB}"/>
              </a:ext>
            </a:extLst>
          </p:cNvPr>
          <p:cNvSpPr txBox="1"/>
          <p:nvPr/>
        </p:nvSpPr>
        <p:spPr>
          <a:xfrm>
            <a:off x="701336" y="5386071"/>
            <a:ext cx="3835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lgerian" panose="04020705040A02060702" pitchFamily="82" charset="0"/>
              </a:rPr>
              <a:t>Head of Finance Department </a:t>
            </a:r>
          </a:p>
          <a:p>
            <a:r>
              <a:rPr lang="en-US" dirty="0">
                <a:latin typeface="Algerian" panose="04020705040A02060702" pitchFamily="82" charset="0"/>
              </a:rPr>
              <a:t>( Gaurav Sasturkar 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FFA6CCA-999F-4FA5-A985-5B76D54E5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32" y="1733833"/>
            <a:ext cx="4572000" cy="257175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E30B573-64D3-4466-8055-F269F0F1D706}"/>
              </a:ext>
            </a:extLst>
          </p:cNvPr>
          <p:cNvSpPr txBox="1"/>
          <p:nvPr/>
        </p:nvSpPr>
        <p:spPr>
          <a:xfrm>
            <a:off x="2095872" y="831279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b="1" i="0" cap="all" dirty="0">
                <a:solidFill>
                  <a:srgbClr val="222430"/>
                </a:solidFill>
                <a:effectLst/>
                <a:latin typeface="Rajdhani"/>
              </a:rPr>
              <a:t>NMO S4 SPRINT ONE | BUSINESS CASE SCENARIO - 04 | AIRWAY DELIVERY: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02526E-FE2F-488A-822E-DC7AC1AF22AA}"/>
              </a:ext>
            </a:extLst>
          </p:cNvPr>
          <p:cNvSpPr txBox="1"/>
          <p:nvPr/>
        </p:nvSpPr>
        <p:spPr>
          <a:xfrm>
            <a:off x="4778405" y="1466620"/>
            <a:ext cx="6094520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00B05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TEAM </a:t>
            </a:r>
            <a:r>
              <a:rPr lang="en-US" sz="4000" b="1" dirty="0">
                <a:solidFill>
                  <a:srgbClr val="00B05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EARTH </a:t>
            </a:r>
            <a:endParaRPr lang="en-US" sz="3600" dirty="0">
              <a:solidFill>
                <a:srgbClr val="00B050"/>
              </a:solidFill>
              <a:effectLst/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187348"/>
      </p:ext>
    </p:extLst>
  </p:cSld>
  <p:clrMapOvr>
    <a:masterClrMapping/>
  </p:clrMapOvr>
  <p:transition spd="slow" advTm="10676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08525-AA14-41BE-A716-F439A6E43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658"/>
            <a:ext cx="10515600" cy="901700"/>
          </a:xfrm>
          <a:solidFill>
            <a:schemeClr val="accent1">
              <a:lumMod val="75000"/>
            </a:schemeClr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br>
              <a:rPr lang="en-US" sz="2800" dirty="0"/>
            </a:br>
            <a:r>
              <a:rPr lang="en-US" sz="2800" dirty="0"/>
              <a:t>The key areas where most of the budget amount has been spent :</a:t>
            </a:r>
            <a:br>
              <a:rPr lang="en-US" sz="2800" dirty="0"/>
            </a:br>
            <a:endParaRPr lang="en-IN" sz="2800" dirty="0">
              <a:solidFill>
                <a:schemeClr val="bg2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72F9816-E00F-4681-AE00-57ACEE997E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9576" y="1428750"/>
          <a:ext cx="11296650" cy="506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2F378AAC-4F0C-4486-AFCA-CDDA97678AAF}"/>
              </a:ext>
            </a:extLst>
          </p:cNvPr>
          <p:cNvSpPr/>
          <p:nvPr/>
        </p:nvSpPr>
        <p:spPr>
          <a:xfrm>
            <a:off x="1169192" y="1646142"/>
            <a:ext cx="2543176" cy="250586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60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 Marketing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5EFB07E-D888-4DF8-9A7C-1FE8049FBD66}"/>
              </a:ext>
            </a:extLst>
          </p:cNvPr>
          <p:cNvSpPr/>
          <p:nvPr/>
        </p:nvSpPr>
        <p:spPr>
          <a:xfrm>
            <a:off x="1095377" y="4252419"/>
            <a:ext cx="2616991" cy="250586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60000"/>
              </a:lnSpc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 Development </a:t>
            </a:r>
          </a:p>
          <a:p>
            <a:pPr algn="ctr"/>
            <a:endParaRPr lang="en-IN" sz="14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C7E29F6-EFEF-4E10-AF20-E30B2CEC27DF}"/>
              </a:ext>
            </a:extLst>
          </p:cNvPr>
          <p:cNvSpPr/>
          <p:nvPr/>
        </p:nvSpPr>
        <p:spPr>
          <a:xfrm>
            <a:off x="8484392" y="4352132"/>
            <a:ext cx="2612231" cy="250586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60000"/>
              </a:lnSpc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 Miscellaneous Expenses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ACAD5D-5949-40DD-BC7A-2003EF2F142D}"/>
              </a:ext>
            </a:extLst>
          </p:cNvPr>
          <p:cNvSpPr/>
          <p:nvPr/>
        </p:nvSpPr>
        <p:spPr>
          <a:xfrm>
            <a:off x="4891684" y="4335863"/>
            <a:ext cx="2693194" cy="247511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60000"/>
              </a:lnSpc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Drone Operations </a:t>
            </a:r>
          </a:p>
          <a:p>
            <a:pPr algn="ctr"/>
            <a:endParaRPr lang="en-IN" sz="14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5D903BB-2D32-4B07-A095-6E968E74B1FF}"/>
              </a:ext>
            </a:extLst>
          </p:cNvPr>
          <p:cNvSpPr/>
          <p:nvPr/>
        </p:nvSpPr>
        <p:spPr>
          <a:xfrm>
            <a:off x="8410577" y="1682260"/>
            <a:ext cx="2612231" cy="243363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Company Website </a:t>
            </a:r>
          </a:p>
          <a:p>
            <a:pPr algn="ctr">
              <a:lnSpc>
                <a:spcPct val="15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BF100C5-5386-4C5F-8B65-54DC3293DD97}"/>
              </a:ext>
            </a:extLst>
          </p:cNvPr>
          <p:cNvSpPr/>
          <p:nvPr/>
        </p:nvSpPr>
        <p:spPr>
          <a:xfrm>
            <a:off x="4731541" y="1713264"/>
            <a:ext cx="2977756" cy="237162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60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Promotional Material </a:t>
            </a:r>
            <a:endParaRPr lang="en-US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62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692F3FEF-985F-4EB3-B722-EA4AFE6598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884" y="1153529"/>
            <a:ext cx="9144000" cy="697698"/>
          </a:xfrm>
        </p:spPr>
        <p:txBody>
          <a:bodyPr>
            <a:normAutofit fontScale="77500" lnSpcReduction="20000"/>
          </a:bodyPr>
          <a:lstStyle/>
          <a:p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Planning for FY 21-22 with Expenditure Budget :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5C54824-84CF-4398-9CF0-E4BFD6EBC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609711"/>
              </p:ext>
            </p:extLst>
          </p:nvPr>
        </p:nvGraphicFramePr>
        <p:xfrm>
          <a:off x="478470" y="1722734"/>
          <a:ext cx="7179627" cy="4147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374">
                  <a:extLst>
                    <a:ext uri="{9D8B030D-6E8A-4147-A177-3AD203B41FA5}">
                      <a16:colId xmlns:a16="http://schemas.microsoft.com/office/drawing/2014/main" val="2434708289"/>
                    </a:ext>
                  </a:extLst>
                </a:gridCol>
                <a:gridCol w="3031784">
                  <a:extLst>
                    <a:ext uri="{9D8B030D-6E8A-4147-A177-3AD203B41FA5}">
                      <a16:colId xmlns:a16="http://schemas.microsoft.com/office/drawing/2014/main" val="3679196902"/>
                    </a:ext>
                  </a:extLst>
                </a:gridCol>
                <a:gridCol w="745724">
                  <a:extLst>
                    <a:ext uri="{9D8B030D-6E8A-4147-A177-3AD203B41FA5}">
                      <a16:colId xmlns:a16="http://schemas.microsoft.com/office/drawing/2014/main" val="44148182"/>
                    </a:ext>
                  </a:extLst>
                </a:gridCol>
                <a:gridCol w="1195018">
                  <a:extLst>
                    <a:ext uri="{9D8B030D-6E8A-4147-A177-3AD203B41FA5}">
                      <a16:colId xmlns:a16="http://schemas.microsoft.com/office/drawing/2014/main" val="542758386"/>
                    </a:ext>
                  </a:extLst>
                </a:gridCol>
                <a:gridCol w="1553727">
                  <a:extLst>
                    <a:ext uri="{9D8B030D-6E8A-4147-A177-3AD203B41FA5}">
                      <a16:colId xmlns:a16="http://schemas.microsoft.com/office/drawing/2014/main" val="1465691982"/>
                    </a:ext>
                  </a:extLst>
                </a:gridCol>
              </a:tblGrid>
              <a:tr h="439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Sr No.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Particular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Quantity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Cost / per unit (INR)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Annual Expenditure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0053895"/>
                  </a:ext>
                </a:extLst>
              </a:tr>
              <a:tr h="2823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Short Range Drones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1,25,000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5,00,000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2877725"/>
                  </a:ext>
                </a:extLst>
              </a:tr>
              <a:tr h="502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 Range Drone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4,00,000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4,00,000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9875282"/>
                  </a:ext>
                </a:extLst>
              </a:tr>
              <a:tr h="2823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Qualified Drone Operators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5901909"/>
                  </a:ext>
                </a:extLst>
              </a:tr>
              <a:tr h="2823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 Team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60,00,000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6617479"/>
                  </a:ext>
                </a:extLst>
              </a:tr>
              <a:tr h="2823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Software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6831058"/>
                  </a:ext>
                </a:extLst>
              </a:tr>
              <a:tr h="2823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Software Development Team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2951566"/>
                  </a:ext>
                </a:extLst>
              </a:tr>
              <a:tr h="2823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 Staff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9,60,000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9800952"/>
                  </a:ext>
                </a:extLst>
              </a:tr>
              <a:tr h="2823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Office Rent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3,60,000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3305663"/>
                  </a:ext>
                </a:extLst>
              </a:tr>
              <a:tr h="2823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Marketing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14,00,000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3150450"/>
                  </a:ext>
                </a:extLst>
              </a:tr>
              <a:tr h="2823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Miscellaneous Cost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2,40,000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7497495"/>
                  </a:ext>
                </a:extLst>
              </a:tr>
              <a:tr h="6639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OPERATIONAL COST FOR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FY 21-22			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1,64,40,000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3339030"/>
                  </a:ext>
                </a:extLst>
              </a:tr>
            </a:tbl>
          </a:graphicData>
        </a:graphic>
      </p:graphicFrame>
      <p:pic>
        <p:nvPicPr>
          <p:cNvPr id="1026" name="Picture 2" descr="7-Eleven beats Google and Amazon to the first regular commercial drone  delivery service in the U.S. - Vox">
            <a:extLst>
              <a:ext uri="{FF2B5EF4-FFF2-40B4-BE49-F238E27FC236}">
                <a16:creationId xmlns:a16="http://schemas.microsoft.com/office/drawing/2014/main" id="{4A6C57BE-10FB-49CA-BEB9-318E38F20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991" y="2800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6BC49E-D458-4D25-BAC9-24319E159E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5" r="12918"/>
          <a:stretch/>
        </p:blipFill>
        <p:spPr>
          <a:xfrm>
            <a:off x="8233571" y="3881760"/>
            <a:ext cx="3887408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147093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8BC2F7F-4978-4AE7-A2E2-F9AAC23248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210814"/>
              </p:ext>
            </p:extLst>
          </p:nvPr>
        </p:nvGraphicFramePr>
        <p:xfrm>
          <a:off x="1522412" y="2072321"/>
          <a:ext cx="5100331" cy="2748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3462">
                  <a:extLst>
                    <a:ext uri="{9D8B030D-6E8A-4147-A177-3AD203B41FA5}">
                      <a16:colId xmlns:a16="http://schemas.microsoft.com/office/drawing/2014/main" val="3591710215"/>
                    </a:ext>
                  </a:extLst>
                </a:gridCol>
                <a:gridCol w="2070647">
                  <a:extLst>
                    <a:ext uri="{9D8B030D-6E8A-4147-A177-3AD203B41FA5}">
                      <a16:colId xmlns:a16="http://schemas.microsoft.com/office/drawing/2014/main" val="3158706127"/>
                    </a:ext>
                  </a:extLst>
                </a:gridCol>
                <a:gridCol w="1046222">
                  <a:extLst>
                    <a:ext uri="{9D8B030D-6E8A-4147-A177-3AD203B41FA5}">
                      <a16:colId xmlns:a16="http://schemas.microsoft.com/office/drawing/2014/main" val="3568634925"/>
                    </a:ext>
                  </a:extLst>
                </a:gridCol>
              </a:tblGrid>
              <a:tr h="549651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Category of Couriers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Courier weight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Price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extLst>
                  <a:ext uri="{0D108BD9-81ED-4DB2-BD59-A6C34878D82A}">
                    <a16:rowId xmlns:a16="http://schemas.microsoft.com/office/drawing/2014/main" val="3051814953"/>
                  </a:ext>
                </a:extLst>
              </a:tr>
              <a:tr h="54965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 dirty="0">
                          <a:effectLst/>
                        </a:rPr>
                        <a:t>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>
                          <a:effectLst/>
                        </a:rPr>
                        <a:t>0.1 grams to 500 grams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>
                          <a:effectLst/>
                        </a:rPr>
                        <a:t>60 Rs.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extLst>
                  <a:ext uri="{0D108BD9-81ED-4DB2-BD59-A6C34878D82A}">
                    <a16:rowId xmlns:a16="http://schemas.microsoft.com/office/drawing/2014/main" val="1256141192"/>
                  </a:ext>
                </a:extLst>
              </a:tr>
              <a:tr h="54965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 dirty="0">
                          <a:effectLst/>
                        </a:rPr>
                        <a:t>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>
                          <a:effectLst/>
                        </a:rPr>
                        <a:t>501 grams to 1 Kg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>
                          <a:effectLst/>
                        </a:rPr>
                        <a:t>80 Rs.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extLst>
                  <a:ext uri="{0D108BD9-81ED-4DB2-BD59-A6C34878D82A}">
                    <a16:rowId xmlns:a16="http://schemas.microsoft.com/office/drawing/2014/main" val="2848878567"/>
                  </a:ext>
                </a:extLst>
              </a:tr>
              <a:tr h="54965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 dirty="0">
                          <a:effectLst/>
                        </a:rPr>
                        <a:t>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>
                          <a:effectLst/>
                        </a:rPr>
                        <a:t>from 1.01 Kg to 5 Kg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>
                          <a:effectLst/>
                        </a:rPr>
                        <a:t>100 Rs. /Kg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extLst>
                  <a:ext uri="{0D108BD9-81ED-4DB2-BD59-A6C34878D82A}">
                    <a16:rowId xmlns:a16="http://schemas.microsoft.com/office/drawing/2014/main" val="833066875"/>
                  </a:ext>
                </a:extLst>
              </a:tr>
              <a:tr h="54965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 dirty="0">
                          <a:effectLst/>
                        </a:rPr>
                        <a:t>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>
                          <a:effectLst/>
                        </a:rPr>
                        <a:t>5.01 Kg to 10 Kg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1200" dirty="0">
                          <a:effectLst/>
                        </a:rPr>
                        <a:t>110 Rs./Kg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extLst>
                  <a:ext uri="{0D108BD9-81ED-4DB2-BD59-A6C34878D82A}">
                    <a16:rowId xmlns:a16="http://schemas.microsoft.com/office/drawing/2014/main" val="192492225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EB3111F-E2D0-4546-AEB3-AE82BFFC28A3}"/>
              </a:ext>
            </a:extLst>
          </p:cNvPr>
          <p:cNvSpPr txBox="1"/>
          <p:nvPr/>
        </p:nvSpPr>
        <p:spPr>
          <a:xfrm>
            <a:off x="1404891" y="847210"/>
            <a:ext cx="6094520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Courier  Service Charges:</a:t>
            </a:r>
            <a:endParaRPr lang="en-US" sz="2800" dirty="0">
              <a:solidFill>
                <a:schemeClr val="accent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The Economics of Drone Delivery&amp;amp;nbsp;">
            <a:extLst>
              <a:ext uri="{FF2B5EF4-FFF2-40B4-BE49-F238E27FC236}">
                <a16:creationId xmlns:a16="http://schemas.microsoft.com/office/drawing/2014/main" id="{0B64BA33-1BFA-4D31-B0E7-D56CD4EBFA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" r="22985" b="13354"/>
          <a:stretch/>
        </p:blipFill>
        <p:spPr bwMode="auto">
          <a:xfrm>
            <a:off x="7658894" y="212507"/>
            <a:ext cx="3128215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022EFA-693A-44AF-8F4E-E6EF91843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237" y="4235668"/>
            <a:ext cx="45720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3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CDA7FAC-53B6-4D1E-9077-00A0D0B35B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434981"/>
              </p:ext>
            </p:extLst>
          </p:nvPr>
        </p:nvGraphicFramePr>
        <p:xfrm>
          <a:off x="135890" y="2497137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534D7A7-4756-430F-A630-4BD17D949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9339"/>
            <a:ext cx="1798476" cy="1079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C07201-DECE-4F0D-8DD4-88D3EB1E65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5"/>
          <a:stretch/>
        </p:blipFill>
        <p:spPr>
          <a:xfrm>
            <a:off x="8594961" y="152769"/>
            <a:ext cx="3390900" cy="170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69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0284F9-D2D5-4D7D-854D-BDEBE7F3AB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" b="15087"/>
          <a:stretch/>
        </p:blipFill>
        <p:spPr>
          <a:xfrm>
            <a:off x="2161713" y="0"/>
            <a:ext cx="7620000" cy="4776187"/>
          </a:xfrm>
          <a:prstGeom prst="rect">
            <a:avLst/>
          </a:prstGeom>
        </p:spPr>
      </p:pic>
      <p:pic>
        <p:nvPicPr>
          <p:cNvPr id="4098" name="Picture 2" descr="You Images, Stock Photos &amp;amp; Vectors | Shutterstock">
            <a:extLst>
              <a:ext uri="{FF2B5EF4-FFF2-40B4-BE49-F238E27FC236}">
                <a16:creationId xmlns:a16="http://schemas.microsoft.com/office/drawing/2014/main" id="{57FAB97F-48D1-4AF4-B3C4-405F9102F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9" b="19459"/>
          <a:stretch/>
        </p:blipFill>
        <p:spPr bwMode="auto">
          <a:xfrm>
            <a:off x="3295188" y="4776187"/>
            <a:ext cx="5353050" cy="195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38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383</TotalTime>
  <Words>225</Words>
  <Application>Microsoft Office PowerPoint</Application>
  <PresentationFormat>Widescreen</PresentationFormat>
  <Paragraphs>95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Algerian</vt:lpstr>
      <vt:lpstr>Arial</vt:lpstr>
      <vt:lpstr>Arial Black</vt:lpstr>
      <vt:lpstr>Calibri</vt:lpstr>
      <vt:lpstr>Rajdhani</vt:lpstr>
      <vt:lpstr>Times New Roman</vt:lpstr>
      <vt:lpstr>Tw Cen MT</vt:lpstr>
      <vt:lpstr>Droplet</vt:lpstr>
      <vt:lpstr>FINANCE DEPARTMENT  </vt:lpstr>
      <vt:lpstr> The key areas where most of the budget amount has been spent :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 DEPARTMENT  </dc:title>
  <dc:creator>gaurav sasturkar</dc:creator>
  <cp:lastModifiedBy>gaurav sasturkar</cp:lastModifiedBy>
  <cp:revision>3</cp:revision>
  <dcterms:created xsi:type="dcterms:W3CDTF">2022-02-10T08:03:34Z</dcterms:created>
  <dcterms:modified xsi:type="dcterms:W3CDTF">2022-02-10T14:27:25Z</dcterms:modified>
</cp:coreProperties>
</file>